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400" y="763588"/>
            <a:ext cx="6704013" cy="377190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400" y="763588"/>
            <a:ext cx="6704013" cy="377190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b="0" strike="noStrike" cap="all" spc="-1">
                <a:solidFill>
                  <a:srgbClr val="000000"/>
                </a:solidFill>
                <a:latin typeface="Impact"/>
                <a:ea typeface="DejaVu Sans"/>
              </a:rPr>
              <a:t>engineering problem solving in python</a:t>
            </a:r>
            <a:endParaRPr lang="en-US" sz="6000" b="0" strike="noStrike" spc="-1">
              <a:latin typeface="Arial"/>
            </a:endParaRPr>
          </a:p>
        </p:txBody>
      </p:sp>
      <p:sp>
        <p:nvSpPr>
          <p:cNvPr id="126" name="CustomShape 2"/>
          <p:cNvSpPr/>
          <p:nvPr/>
        </p:nvSpPr>
        <p:spPr>
          <a:xfrm>
            <a:off x="1523880" y="331380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b="0" strike="noStrike" spc="-1" dirty="0">
                <a:solidFill>
                  <a:srgbClr val="000000"/>
                </a:solidFill>
                <a:latin typeface="Arial"/>
                <a:ea typeface="DejaVu Sans"/>
              </a:rPr>
              <a:t>Austin R.J. Downey</a:t>
            </a:r>
            <a:endParaRPr lang="en-US" sz="2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SciPy (not </a:t>
            </a:r>
            <a:r>
              <a:rPr lang="en-US" sz="3000" b="0" strike="noStrike" spc="-1" dirty="0" err="1">
                <a:solidFill>
                  <a:srgbClr val="000000"/>
                </a:solidFill>
                <a:latin typeface="Arial"/>
                <a:ea typeface="DejaVu Sans"/>
              </a:rPr>
              <a:t>ScientificPython</a:t>
            </a:r>
            <a:r>
              <a:rPr lang="en-US" sz="3000" b="0" strike="noStrike" spc="-1" dirty="0">
                <a:solidFill>
                  <a:srgbClr val="000000"/>
                </a:solidFill>
                <a:latin typeface="Arial"/>
                <a:ea typeface="DejaVu Sans"/>
              </a:rPr>
              <a:t> but close enough) </a:t>
            </a:r>
            <a:endParaRPr lang="en-US" sz="3000" b="0" strike="noStrike" spc="-1" dirty="0">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#3 – Data processing (FFT) in SciPy</a:t>
            </a:r>
            <a:endParaRPr lang="en-US" sz="3000" b="0" strike="noStrike" spc="-1" dirty="0">
              <a:latin typeface="Arial"/>
            </a:endParaRPr>
          </a:p>
        </p:txBody>
      </p:sp>
      <p:pic>
        <p:nvPicPr>
          <p:cNvPr id="3" name="Picture 2">
            <a:extLst>
              <a:ext uri="{FF2B5EF4-FFF2-40B4-BE49-F238E27FC236}">
                <a16:creationId xmlns:a16="http://schemas.microsoft.com/office/drawing/2014/main" id="{585AC10B-FCD4-4533-BC89-8599746B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01" y="1376648"/>
            <a:ext cx="10278198" cy="434546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a:solidFill>
                  <a:srgbClr val="FFFFFF"/>
                </a:solidFill>
                <a:latin typeface="Arial"/>
                <a:ea typeface="DejaVu Sans"/>
              </a:rPr>
              <a:t>Name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Title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Email</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Social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In this class we will focus on a limited subset of this ecosystem:</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err="1">
                <a:solidFill>
                  <a:srgbClr val="000000"/>
                </a:solidFill>
                <a:latin typeface="Arial"/>
                <a:ea typeface="DejaVu Sans"/>
              </a:rPr>
              <a:t>IPython</a:t>
            </a:r>
            <a:r>
              <a:rPr lang="en-US" sz="1800" b="1" strike="noStrike" spc="-1" dirty="0">
                <a:solidFill>
                  <a:srgbClr val="000000"/>
                </a:solidFill>
                <a:latin typeface="Arial"/>
                <a:ea typeface="DejaVu Sans"/>
              </a:rPr>
              <a:t>: </a:t>
            </a:r>
            <a:r>
              <a:rPr lang="en-US" sz="1800" b="0" strike="noStrike" spc="-1" dirty="0">
                <a:solidFill>
                  <a:srgbClr val="000000"/>
                </a:solidFill>
                <a:latin typeface="Arial"/>
                <a:ea typeface="DejaVu Sans"/>
              </a:rPr>
              <a:t>command shell for interactive computing in Python.</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a:solidFill>
                  <a:srgbClr val="000000"/>
                </a:solidFill>
                <a:latin typeface="Arial"/>
                <a:ea typeface="DejaVu Sans"/>
              </a:rPr>
              <a:t>Spyder: </a:t>
            </a:r>
            <a:r>
              <a:rPr lang="en-US" sz="1800" b="0" strike="noStrike" spc="-1" dirty="0">
                <a:solidFill>
                  <a:srgbClr val="000000"/>
                </a:solidFill>
                <a:latin typeface="Arial"/>
                <a:ea typeface="DejaVu Sans"/>
              </a:rPr>
              <a:t>cross-platform integrated development environment (IDE) for scientific programming in Python.</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err="1">
                <a:solidFill>
                  <a:srgbClr val="000000"/>
                </a:solidFill>
                <a:latin typeface="Arial"/>
                <a:ea typeface="DejaVu Sans"/>
              </a:rPr>
              <a:t>Numpy</a:t>
            </a:r>
            <a:r>
              <a:rPr lang="en-US" sz="1800" b="1" strike="noStrike" spc="-1" dirty="0">
                <a:solidFill>
                  <a:srgbClr val="000000"/>
                </a:solidFill>
                <a:latin typeface="Arial"/>
                <a:ea typeface="DejaVu Sans"/>
              </a:rPr>
              <a:t>:</a:t>
            </a:r>
            <a:r>
              <a:rPr lang="en-US" sz="1800" b="0" strike="noStrike" spc="-1" dirty="0">
                <a:solidFill>
                  <a:srgbClr val="000000"/>
                </a:solidFill>
                <a:latin typeface="Arial"/>
                <a:ea typeface="DejaVu Sans"/>
              </a:rPr>
              <a:t> library adding support for multi-dimensional arrays.</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a:solidFill>
                  <a:srgbClr val="000000"/>
                </a:solidFill>
                <a:latin typeface="Arial"/>
                <a:ea typeface="DejaVu Sans"/>
              </a:rPr>
              <a:t>SciPy:</a:t>
            </a:r>
            <a:r>
              <a:rPr lang="en-US" sz="1800" b="0" strike="noStrike" spc="-1" dirty="0">
                <a:solidFill>
                  <a:srgbClr val="000000"/>
                </a:solidFill>
                <a:latin typeface="Arial"/>
                <a:ea typeface="DejaVu Sans"/>
              </a:rPr>
              <a:t> library used for scientific computing and technical computing. </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a:solidFill>
                  <a:srgbClr val="000000"/>
                </a:solidFill>
                <a:latin typeface="Arial"/>
                <a:ea typeface="DejaVu Sans"/>
              </a:rPr>
              <a:t>matplotlib: </a:t>
            </a:r>
            <a:r>
              <a:rPr lang="en-US" sz="1800" b="0" strike="noStrike" spc="-1" dirty="0">
                <a:solidFill>
                  <a:srgbClr val="000000"/>
                </a:solidFill>
                <a:latin typeface="Arial"/>
                <a:ea typeface="DejaVu Sans"/>
              </a:rPr>
              <a:t>API focused on plotting </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a:solidFill>
                  <a:srgbClr val="000000"/>
                </a:solidFill>
                <a:latin typeface="Arial"/>
                <a:ea typeface="DejaVu Sans"/>
              </a:rPr>
              <a:t>scikit-learn:</a:t>
            </a:r>
            <a:r>
              <a:rPr lang="en-US" sz="1800" b="0" strike="noStrike" spc="-1" dirty="0">
                <a:solidFill>
                  <a:srgbClr val="000000"/>
                </a:solidFill>
                <a:latin typeface="Arial"/>
                <a:ea typeface="DejaVu Sans"/>
              </a:rPr>
              <a:t> library for machine learning.</a:t>
            </a:r>
            <a:endParaRPr lang="en-US" sz="1800" b="0" strike="noStrike" spc="-1" dirty="0">
              <a:latin typeface="Arial"/>
            </a:endParaRPr>
          </a:p>
          <a:p>
            <a:pPr marL="457200" lvl="1" indent="-215640">
              <a:lnSpc>
                <a:spcPct val="100000"/>
              </a:lnSpc>
              <a:spcBef>
                <a:spcPts val="601"/>
              </a:spcBef>
              <a:buClr>
                <a:srgbClr val="000000"/>
              </a:buClr>
              <a:buFont typeface="Arial"/>
              <a:buChar char="•"/>
            </a:pPr>
            <a:r>
              <a:rPr lang="en-US" sz="1800" b="1" strike="noStrike" spc="-1" dirty="0">
                <a:solidFill>
                  <a:srgbClr val="000000"/>
                </a:solidFill>
                <a:latin typeface="Arial"/>
                <a:ea typeface="DejaVu Sans"/>
              </a:rPr>
              <a:t>TensorFlow:</a:t>
            </a:r>
            <a:r>
              <a:rPr lang="en-US" sz="1800" b="0" strike="noStrike" spc="-1" dirty="0">
                <a:solidFill>
                  <a:srgbClr val="000000"/>
                </a:solidFill>
                <a:latin typeface="Arial"/>
                <a:ea typeface="DejaVu Sans"/>
              </a:rPr>
              <a:t> symbolic math library, used for neural networks.</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68794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476302" y="13978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Pros: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Works out of the box. </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well managed and packages don’t conflict.</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Widely used in engineering and computing.</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Well formulated for linear algebra with simple commands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Fast implementation of code for complex problem solving </a:t>
            </a: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a:lnSpc>
                <a:spcPct val="100000"/>
              </a:lnSpc>
              <a:spcBef>
                <a:spcPts val="601"/>
              </a:spcBef>
            </a:pPr>
            <a:r>
              <a:rPr lang="en-US" sz="1800" b="0" strike="noStrike" spc="-1" dirty="0">
                <a:solidFill>
                  <a:srgbClr val="000000"/>
                </a:solidFill>
                <a:latin typeface="Arial"/>
                <a:ea typeface="DejaVu Sans"/>
              </a:rPr>
              <a:t>Cons: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Not free as in speech, not free as in beer</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Each module must be paid for separately </a:t>
            </a:r>
            <a:endParaRPr lang="en-US" sz="1800" b="0" strike="noStrike" spc="-1" dirty="0">
              <a:latin typeface="Arial"/>
            </a:endParaRP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Difficult to keep license updated on multiple machines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Lets you write poorly structured code.</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slower than Python (personal experience) </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2484</TotalTime>
  <Words>1190</Words>
  <Application>Microsoft Office PowerPoint</Application>
  <PresentationFormat>Widescreen</PresentationFormat>
  <Paragraphs>136</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Downey, Austin</cp:lastModifiedBy>
  <cp:revision>63</cp:revision>
  <dcterms:created xsi:type="dcterms:W3CDTF">2019-11-15T13:35:05Z</dcterms:created>
  <dcterms:modified xsi:type="dcterms:W3CDTF">2025-06-04T02:36:31Z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